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9"/>
  </p:notesMasterIdLst>
  <p:sldIdLst>
    <p:sldId id="256" r:id="rId2"/>
    <p:sldId id="262" r:id="rId3"/>
    <p:sldId id="257" r:id="rId4"/>
    <p:sldId id="264" r:id="rId5"/>
    <p:sldId id="265" r:id="rId6"/>
    <p:sldId id="266" r:id="rId7"/>
    <p:sldId id="267"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5368" autoAdjust="0"/>
  </p:normalViewPr>
  <p:slideViewPr>
    <p:cSldViewPr snapToGrid="0" showGuides="1">
      <p:cViewPr varScale="1">
        <p:scale>
          <a:sx n="63" d="100"/>
          <a:sy n="63" d="100"/>
        </p:scale>
        <p:origin x="1382" y="5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8E600D-C88B-4790-961B-B63B96D7560E}" type="datetimeFigureOut">
              <a:rPr lang="en-US" smtClean="0"/>
              <a:t>4/24/2017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A162FB-E134-4803-8958-028A227FC3DB}" type="slidenum">
              <a:rPr lang="en-US" smtClean="0"/>
              <a:t>‹#›</a:t>
            </a:fld>
            <a:endParaRPr lang="en-US" dirty="0"/>
          </a:p>
        </p:txBody>
      </p:sp>
    </p:spTree>
    <p:extLst>
      <p:ext uri="{BB962C8B-B14F-4D97-AF65-F5344CB8AC3E}">
        <p14:creationId xmlns:p14="http://schemas.microsoft.com/office/powerpoint/2010/main" val="2399787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I’ll be sharing my experiences with trying to continuously improve in-class worksheets in order to create meaningful learning experiences. The title in the conference program is Techniques for Teaching Students Critical Thinking.  I got to thinking it’s really hard to teach someone critical thinking, but rather it’s creating situations and activities in which they’re encouraged or required to think critically.  So I changed my title, but I’ll still be focusing on how over the years (particularly the last year or two since the Framework came out) how I have myself thought more critically about my worksheets.  I’m going to give you a little context, and then show you some before and after examples of worksheets that I’ve used in 50 or 75 minutes instruction sessions.</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F7A162FB-E134-4803-8958-028A227FC3DB}" type="slidenum">
              <a:rPr lang="en-US" smtClean="0"/>
              <a:t>1</a:t>
            </a:fld>
            <a:endParaRPr lang="en-US" dirty="0"/>
          </a:p>
        </p:txBody>
      </p:sp>
    </p:spTree>
    <p:extLst>
      <p:ext uri="{BB962C8B-B14F-4D97-AF65-F5344CB8AC3E}">
        <p14:creationId xmlns:p14="http://schemas.microsoft.com/office/powerpoint/2010/main" val="1029263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Most</a:t>
            </a:r>
            <a:r>
              <a:rPr lang="en-US" baseline="0" dirty="0" smtClean="0"/>
              <a:t> of the classes I teach are freshmen composition classes (along with the other 3 members of our instruction team). Even though composition has a curriculum, some instructors interpret it differently, so we meet with each instructor beforehand to tailor the class and worksheets. We don’t have standard lesson plans or worksheets – but we really have changed our teaching since the Framework.  We’re going to try over the summer to choose a few of our best examples of lesson plans and activities and put them online, giving the instructors a better sense of what we are willing to do; right now, however, every session could have a different type of activity or worksheet.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has to do with an ongoing effort to get more library instruction into the disciplines and to shift our focus a bit.  The university is revising all of our general education outcomes, including information literacy.  And, instead of course-embedded assessment within the core, we’ll now be assessing at the end of four years.  So we want presence both in composition and the disciplines.  We don’t have more people, so we have to make cuts somewhere.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We’re trying to take more control of our curriculum, and this past semester we cut our sessions down for composition from two to one.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 cover either topic development or source evaluation – depending on when in the semester they scheduled; we put keywording and searching a general database online.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F7A162FB-E134-4803-8958-028A227FC3DB}" type="slidenum">
              <a:rPr lang="en-US" smtClean="0"/>
              <a:t>2</a:t>
            </a:fld>
            <a:endParaRPr lang="en-US" dirty="0"/>
          </a:p>
        </p:txBody>
      </p:sp>
    </p:spTree>
    <p:extLst>
      <p:ext uri="{BB962C8B-B14F-4D97-AF65-F5344CB8AC3E}">
        <p14:creationId xmlns:p14="http://schemas.microsoft.com/office/powerpoint/2010/main" val="2222788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These are sort of common-sense factors, but I think I should mention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Relevancy – is it relevant to the class?</a:t>
            </a:r>
            <a:r>
              <a:rPr lang="en-US" baseline="0" dirty="0" smtClean="0"/>
              <a:t>; is it going to help students move forward with their assignment?; if not, they will most likely see it as busy work; sometimes this means I’ll develop  something directly related to the assignment, or something that covers skills that are transferable.  If that’s the case, my intention is guide them towards making that connection.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Learning outcomes – does it align with the learning outcomes of the session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Assessment – I try to think how I can use the worksheet to assess student learning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What I wanted to show you today was some of the worksheets I’ve used for source evaluation, which is a broad concept (I know).   I’ve been teaching these for about twelve years, and I’m still learning about what works and what doesn’t.  My goal today is to share a little bit of my knowledge from my successes and failures in getting students to think beyond yes and no, or pro or con, or right or wrong when evaluating sources.  I want to move them away from binary thinking to more complex, critical thinking.  </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7A162FB-E134-4803-8958-028A227FC3DB}" type="slidenum">
              <a:rPr lang="en-US" smtClean="0"/>
              <a:t>3</a:t>
            </a:fld>
            <a:endParaRPr lang="en-US" dirty="0"/>
          </a:p>
        </p:txBody>
      </p:sp>
    </p:spTree>
    <p:extLst>
      <p:ext uri="{BB962C8B-B14F-4D97-AF65-F5344CB8AC3E}">
        <p14:creationId xmlns:p14="http://schemas.microsoft.com/office/powerpoint/2010/main" val="2681341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Frames – depending on how you discussed it, you could take it into a couple of directions</a:t>
            </a:r>
          </a:p>
          <a:p>
            <a:r>
              <a:rPr lang="en-US" baseline="0" dirty="0" smtClean="0"/>
              <a:t>Transferable </a:t>
            </a:r>
            <a:r>
              <a:rPr lang="en-US" baseline="0" dirty="0" smtClean="0"/>
              <a:t>skills</a:t>
            </a:r>
          </a:p>
          <a:p>
            <a:r>
              <a:rPr lang="en-US" baseline="0" dirty="0" smtClean="0"/>
              <a:t>Must view PowerPoint as slideshow to see before/after</a:t>
            </a:r>
            <a:endParaRPr lang="en-US" baseline="0" dirty="0" smtClean="0"/>
          </a:p>
        </p:txBody>
      </p:sp>
      <p:sp>
        <p:nvSpPr>
          <p:cNvPr id="4" name="Slide Number Placeholder 3"/>
          <p:cNvSpPr>
            <a:spLocks noGrp="1"/>
          </p:cNvSpPr>
          <p:nvPr>
            <p:ph type="sldNum" sz="quarter" idx="10"/>
          </p:nvPr>
        </p:nvSpPr>
        <p:spPr/>
        <p:txBody>
          <a:bodyPr/>
          <a:lstStyle/>
          <a:p>
            <a:fld id="{F7A162FB-E134-4803-8958-028A227FC3DB}" type="slidenum">
              <a:rPr lang="en-US" smtClean="0"/>
              <a:t>4</a:t>
            </a:fld>
            <a:endParaRPr lang="en-US" dirty="0"/>
          </a:p>
        </p:txBody>
      </p:sp>
    </p:spTree>
    <p:extLst>
      <p:ext uri="{BB962C8B-B14F-4D97-AF65-F5344CB8AC3E}">
        <p14:creationId xmlns:p14="http://schemas.microsoft.com/office/powerpoint/2010/main" val="965924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Frames – depending on how you discussed it, you could take it into a couple of directions</a:t>
            </a:r>
          </a:p>
          <a:p>
            <a:r>
              <a:rPr lang="en-US" baseline="0" dirty="0" smtClean="0"/>
              <a:t>Directly related to class assignment</a:t>
            </a:r>
          </a:p>
          <a:p>
            <a:r>
              <a:rPr lang="en-US" baseline="0" dirty="0" smtClean="0"/>
              <a:t>They bring in sources they’ve already </a:t>
            </a:r>
            <a:r>
              <a:rPr lang="en-US" baseline="0" dirty="0" smtClean="0"/>
              <a:t>found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Must view PowerPoint as slideshow to see before/after</a:t>
            </a:r>
          </a:p>
          <a:p>
            <a:endParaRPr lang="en-US" baseline="0" dirty="0" smtClean="0"/>
          </a:p>
        </p:txBody>
      </p:sp>
      <p:sp>
        <p:nvSpPr>
          <p:cNvPr id="4" name="Slide Number Placeholder 3"/>
          <p:cNvSpPr>
            <a:spLocks noGrp="1"/>
          </p:cNvSpPr>
          <p:nvPr>
            <p:ph type="sldNum" sz="quarter" idx="10"/>
          </p:nvPr>
        </p:nvSpPr>
        <p:spPr/>
        <p:txBody>
          <a:bodyPr/>
          <a:lstStyle/>
          <a:p>
            <a:fld id="{F7A162FB-E134-4803-8958-028A227FC3DB}" type="slidenum">
              <a:rPr lang="en-US" smtClean="0"/>
              <a:t>5</a:t>
            </a:fld>
            <a:endParaRPr lang="en-US" dirty="0"/>
          </a:p>
        </p:txBody>
      </p:sp>
    </p:spTree>
    <p:extLst>
      <p:ext uri="{BB962C8B-B14F-4D97-AF65-F5344CB8AC3E}">
        <p14:creationId xmlns:p14="http://schemas.microsoft.com/office/powerpoint/2010/main" val="2511522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Types</a:t>
            </a:r>
            <a:r>
              <a:rPr lang="en-US" baseline="0" dirty="0" smtClean="0"/>
              <a:t> </a:t>
            </a:r>
            <a:r>
              <a:rPr lang="en-US" baseline="0" dirty="0" smtClean="0"/>
              <a:t>of </a:t>
            </a:r>
            <a:r>
              <a:rPr lang="en-US" baseline="0" dirty="0" smtClean="0"/>
              <a:t>sources that their assignment </a:t>
            </a:r>
            <a:r>
              <a:rPr lang="en-US" baseline="0" dirty="0" smtClean="0"/>
              <a:t>required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smtClean="0"/>
              <a:t>Must view PowerPoint as slideshow to see before/after</a:t>
            </a:r>
          </a:p>
          <a:p>
            <a:endParaRPr lang="en-US" dirty="0"/>
          </a:p>
        </p:txBody>
      </p:sp>
      <p:sp>
        <p:nvSpPr>
          <p:cNvPr id="4" name="Slide Number Placeholder 3"/>
          <p:cNvSpPr>
            <a:spLocks noGrp="1"/>
          </p:cNvSpPr>
          <p:nvPr>
            <p:ph type="sldNum" sz="quarter" idx="10"/>
          </p:nvPr>
        </p:nvSpPr>
        <p:spPr/>
        <p:txBody>
          <a:bodyPr/>
          <a:lstStyle/>
          <a:p>
            <a:fld id="{F7A162FB-E134-4803-8958-028A227FC3DB}" type="slidenum">
              <a:rPr lang="en-US" smtClean="0"/>
              <a:t>6</a:t>
            </a:fld>
            <a:endParaRPr lang="en-US" dirty="0"/>
          </a:p>
        </p:txBody>
      </p:sp>
    </p:spTree>
    <p:extLst>
      <p:ext uri="{BB962C8B-B14F-4D97-AF65-F5344CB8AC3E}">
        <p14:creationId xmlns:p14="http://schemas.microsoft.com/office/powerpoint/2010/main" val="3921970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026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33224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16852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89053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12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68541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4/24/2017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61049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4/24/2017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2588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8A87A34-81AB-432B-8DAE-1953F412C126}" type="datetimeFigureOut">
              <a:rPr lang="en-US" smtClean="0"/>
              <a:t>4/24/2017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33953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8A87A34-81AB-432B-8DAE-1953F412C126}" type="datetimeFigureOut">
              <a:rPr lang="en-US" smtClean="0"/>
              <a:t>4/24/2017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2693605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12855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8A87A34-81AB-432B-8DAE-1953F412C126}" type="datetimeFigureOut">
              <a:rPr lang="en-US" smtClean="0"/>
              <a:pPr/>
              <a:t>4/24/2017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D22F896-40B5-4ADD-8801-0D06FADFA09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1035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4.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6.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5.e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8.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7.emf"/><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2" Type="http://schemas.openxmlformats.org/officeDocument/2006/relationships/hyperlink" Target="mailto:tcarter@auburn.ed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056" y="945913"/>
            <a:ext cx="6714836" cy="2618554"/>
          </a:xfrm>
        </p:spPr>
        <p:txBody>
          <a:bodyPr>
            <a:normAutofit/>
          </a:bodyPr>
          <a:lstStyle/>
          <a:p>
            <a:r>
              <a:rPr lang="en-US" sz="6000" dirty="0" smtClean="0"/>
              <a:t>Ramp-Up your Worksheets</a:t>
            </a:r>
            <a:endParaRPr lang="en-US" sz="6000" dirty="0"/>
          </a:p>
        </p:txBody>
      </p:sp>
      <p:sp>
        <p:nvSpPr>
          <p:cNvPr id="3" name="Subtitle 2"/>
          <p:cNvSpPr>
            <a:spLocks noGrp="1"/>
          </p:cNvSpPr>
          <p:nvPr>
            <p:ph type="subTitle" idx="1"/>
          </p:nvPr>
        </p:nvSpPr>
        <p:spPr>
          <a:xfrm>
            <a:off x="1128404" y="4003379"/>
            <a:ext cx="8637072" cy="1071095"/>
          </a:xfrm>
        </p:spPr>
        <p:txBody>
          <a:bodyPr>
            <a:noAutofit/>
          </a:bodyPr>
          <a:lstStyle/>
          <a:p>
            <a:r>
              <a:rPr lang="en-US" sz="2000" dirty="0" smtClean="0"/>
              <a:t>Toni Carter</a:t>
            </a:r>
          </a:p>
          <a:p>
            <a:r>
              <a:rPr lang="en-US" sz="2000" dirty="0" smtClean="0"/>
              <a:t>Reference &amp; Instruction Librarian</a:t>
            </a:r>
          </a:p>
          <a:p>
            <a:r>
              <a:rPr lang="en-US" sz="2000" dirty="0" smtClean="0"/>
              <a:t>Auburn University Libraries</a:t>
            </a:r>
          </a:p>
          <a:p>
            <a:r>
              <a:rPr lang="en-US" sz="2000" dirty="0" smtClean="0"/>
              <a:t>tcarter@auburn.edu</a:t>
            </a:r>
            <a:endParaRPr lang="en-US"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1419" y="1614054"/>
            <a:ext cx="4839854" cy="3629891"/>
          </a:xfrm>
          <a:prstGeom prst="rect">
            <a:avLst/>
          </a:prstGeom>
        </p:spPr>
      </p:pic>
      <p:sp>
        <p:nvSpPr>
          <p:cNvPr id="5" name="TextBox 4"/>
          <p:cNvSpPr txBox="1"/>
          <p:nvPr/>
        </p:nvSpPr>
        <p:spPr>
          <a:xfrm>
            <a:off x="6701882" y="4928838"/>
            <a:ext cx="4939990" cy="338554"/>
          </a:xfrm>
          <a:prstGeom prst="rect">
            <a:avLst/>
          </a:prstGeom>
          <a:noFill/>
        </p:spPr>
        <p:txBody>
          <a:bodyPr wrap="square" rtlCol="0">
            <a:spAutoFit/>
          </a:bodyPr>
          <a:lstStyle/>
          <a:p>
            <a:r>
              <a:rPr lang="en-US" sz="800" dirty="0"/>
              <a:t>https://www.flickr.com/photos/edublogger/9116763834</a:t>
            </a:r>
          </a:p>
          <a:p>
            <a:r>
              <a:rPr lang="en-US" sz="800" dirty="0" smtClean="0"/>
              <a:t>https</a:t>
            </a:r>
            <a:r>
              <a:rPr lang="en-US" sz="800" dirty="0"/>
              <a:t>://creativecommons.org/licenses/by-nc/2.0/</a:t>
            </a:r>
          </a:p>
        </p:txBody>
      </p:sp>
      <p:sp>
        <p:nvSpPr>
          <p:cNvPr id="6" name="TextBox 5"/>
          <p:cNvSpPr txBox="1"/>
          <p:nvPr/>
        </p:nvSpPr>
        <p:spPr>
          <a:xfrm>
            <a:off x="7059168" y="5974080"/>
            <a:ext cx="5340096" cy="369332"/>
          </a:xfrm>
          <a:prstGeom prst="rect">
            <a:avLst/>
          </a:prstGeom>
          <a:noFill/>
        </p:spPr>
        <p:txBody>
          <a:bodyPr wrap="square" rtlCol="0">
            <a:spAutoFit/>
          </a:bodyPr>
          <a:lstStyle/>
          <a:p>
            <a:r>
              <a:rPr lang="en-US" dirty="0" smtClean="0"/>
              <a:t>Alabama Library Association Annual Convention 2017</a:t>
            </a:r>
            <a:endParaRPr lang="en-US" dirty="0"/>
          </a:p>
        </p:txBody>
      </p:sp>
    </p:spTree>
    <p:extLst>
      <p:ext uri="{BB962C8B-B14F-4D97-AF65-F5344CB8AC3E}">
        <p14:creationId xmlns:p14="http://schemas.microsoft.com/office/powerpoint/2010/main" val="236287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a:t>
            </a:r>
            <a:endParaRPr lang="en-US" dirty="0"/>
          </a:p>
        </p:txBody>
      </p:sp>
      <p:sp>
        <p:nvSpPr>
          <p:cNvPr id="3" name="Content Placeholder 2"/>
          <p:cNvSpPr>
            <a:spLocks noGrp="1"/>
          </p:cNvSpPr>
          <p:nvPr>
            <p:ph idx="1"/>
          </p:nvPr>
        </p:nvSpPr>
        <p:spPr>
          <a:xfrm>
            <a:off x="1097280" y="1845734"/>
            <a:ext cx="10879130" cy="4023360"/>
          </a:xfrm>
        </p:spPr>
        <p:txBody>
          <a:bodyPr/>
          <a:lstStyle/>
          <a:p>
            <a:pPr>
              <a:buFont typeface="Wingdings" panose="05000000000000000000" pitchFamily="2" charset="2"/>
              <a:buChar char="Ø"/>
            </a:pPr>
            <a:r>
              <a:rPr lang="en-US" sz="3200" dirty="0" smtClean="0"/>
              <a:t>Freshmen composition</a:t>
            </a:r>
          </a:p>
          <a:p>
            <a:pPr>
              <a:buFont typeface="Wingdings" panose="05000000000000000000" pitchFamily="2" charset="2"/>
              <a:buChar char="Ø"/>
            </a:pPr>
            <a:endParaRPr lang="en-US" sz="3200" dirty="0"/>
          </a:p>
          <a:p>
            <a:pPr>
              <a:buFont typeface="Wingdings" panose="05000000000000000000" pitchFamily="2" charset="2"/>
              <a:buChar char="Ø"/>
            </a:pPr>
            <a:r>
              <a:rPr lang="en-US" sz="3200" dirty="0" smtClean="0"/>
              <a:t>General education assessment</a:t>
            </a:r>
          </a:p>
          <a:p>
            <a:pPr>
              <a:buFont typeface="Wingdings" panose="05000000000000000000" pitchFamily="2" charset="2"/>
              <a:buChar char="Ø"/>
            </a:pPr>
            <a:endParaRPr lang="en-US" sz="3200" dirty="0"/>
          </a:p>
          <a:p>
            <a:pPr>
              <a:buFont typeface="Wingdings" panose="05000000000000000000" pitchFamily="2" charset="2"/>
              <a:buChar char="Ø"/>
            </a:pPr>
            <a:r>
              <a:rPr lang="en-US" sz="3200" dirty="0" smtClean="0"/>
              <a:t>Topic development, source evaluation, keywords/database searching</a:t>
            </a:r>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473001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0877" y="342359"/>
            <a:ext cx="10727473" cy="1450757"/>
          </a:xfrm>
        </p:spPr>
        <p:txBody>
          <a:bodyPr/>
          <a:lstStyle/>
          <a:p>
            <a:r>
              <a:rPr lang="en-US" dirty="0" smtClean="0"/>
              <a:t>Considerations when using worksheets	</a:t>
            </a:r>
            <a:endParaRPr lang="en-US" dirty="0"/>
          </a:p>
        </p:txBody>
      </p:sp>
      <p:sp>
        <p:nvSpPr>
          <p:cNvPr id="3" name="Content Placeholder 2"/>
          <p:cNvSpPr>
            <a:spLocks noGrp="1"/>
          </p:cNvSpPr>
          <p:nvPr>
            <p:ph idx="1"/>
          </p:nvPr>
        </p:nvSpPr>
        <p:spPr>
          <a:xfrm>
            <a:off x="1159726" y="2185638"/>
            <a:ext cx="10905893" cy="3683455"/>
          </a:xfrm>
        </p:spPr>
        <p:txBody>
          <a:bodyPr>
            <a:normAutofit/>
          </a:bodyPr>
          <a:lstStyle/>
          <a:p>
            <a:pPr>
              <a:buFont typeface="Wingdings" panose="05000000000000000000" pitchFamily="2" charset="2"/>
              <a:buChar char="Ø"/>
            </a:pPr>
            <a:r>
              <a:rPr lang="en-US" sz="3200" dirty="0" smtClean="0"/>
              <a:t>Relevancy</a:t>
            </a:r>
          </a:p>
          <a:p>
            <a:pPr>
              <a:buFont typeface="Wingdings" panose="05000000000000000000" pitchFamily="2" charset="2"/>
              <a:buChar char="Ø"/>
            </a:pPr>
            <a:endParaRPr lang="en-US" sz="3200" dirty="0" smtClean="0"/>
          </a:p>
          <a:p>
            <a:pPr>
              <a:buFont typeface="Wingdings" panose="05000000000000000000" pitchFamily="2" charset="2"/>
              <a:buChar char="Ø"/>
            </a:pPr>
            <a:r>
              <a:rPr lang="en-US" sz="3200" dirty="0" smtClean="0"/>
              <a:t>Learning outcomes</a:t>
            </a:r>
          </a:p>
          <a:p>
            <a:pPr>
              <a:buFont typeface="Wingdings" panose="05000000000000000000" pitchFamily="2" charset="2"/>
              <a:buChar char="Ø"/>
            </a:pPr>
            <a:endParaRPr lang="en-US" sz="3200" dirty="0" smtClean="0"/>
          </a:p>
          <a:p>
            <a:pPr>
              <a:buFont typeface="Wingdings" panose="05000000000000000000" pitchFamily="2" charset="2"/>
              <a:buChar char="Ø"/>
            </a:pPr>
            <a:r>
              <a:rPr lang="en-US" sz="3200" dirty="0" smtClean="0"/>
              <a:t>Assessment</a:t>
            </a:r>
            <a:endParaRPr lang="en-US" sz="3200" dirty="0"/>
          </a:p>
        </p:txBody>
      </p:sp>
    </p:spTree>
    <p:extLst>
      <p:ext uri="{BB962C8B-B14F-4D97-AF65-F5344CB8AC3E}">
        <p14:creationId xmlns:p14="http://schemas.microsoft.com/office/powerpoint/2010/main" val="13763986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noChangeAspect="1"/>
          </p:cNvGraphicFramePr>
          <p:nvPr>
            <p:ph idx="1"/>
            <p:extLst>
              <p:ext uri="{D42A27DB-BD31-4B8C-83A1-F6EECF244321}">
                <p14:modId xmlns:p14="http://schemas.microsoft.com/office/powerpoint/2010/main" val="309572884"/>
              </p:ext>
            </p:extLst>
          </p:nvPr>
        </p:nvGraphicFramePr>
        <p:xfrm>
          <a:off x="6836605" y="97342"/>
          <a:ext cx="4941891" cy="6395686"/>
        </p:xfrm>
        <a:graphic>
          <a:graphicData uri="http://schemas.openxmlformats.org/presentationml/2006/ole">
            <mc:AlternateContent xmlns:mc="http://schemas.openxmlformats.org/markup-compatibility/2006">
              <mc:Choice xmlns:v="urn:schemas-microsoft-com:vml" Requires="v">
                <p:oleObj spid="_x0000_s2104" name="Acrobat Document" r:id="rId4" imgW="4663359" imgH="6035040" progId="Acrobat.Document.11">
                  <p:embed/>
                </p:oleObj>
              </mc:Choice>
              <mc:Fallback>
                <p:oleObj name="Acrobat Document" r:id="rId4" imgW="4663359" imgH="6035040" progId="Acrobat.Document.11">
                  <p:embed/>
                  <p:pic>
                    <p:nvPicPr>
                      <p:cNvPr id="6" name="Content Placeholder 5"/>
                      <p:cNvPicPr/>
                      <p:nvPr/>
                    </p:nvPicPr>
                    <p:blipFill>
                      <a:blip r:embed="rId5"/>
                      <a:stretch>
                        <a:fillRect/>
                      </a:stretch>
                    </p:blipFill>
                    <p:spPr>
                      <a:xfrm>
                        <a:off x="6836605" y="97342"/>
                        <a:ext cx="4941891" cy="6395686"/>
                      </a:xfrm>
                      <a:prstGeom prst="rect">
                        <a:avLst/>
                      </a:prstGeom>
                      <a:ln w="38100">
                        <a:solidFill>
                          <a:schemeClr val="tx1"/>
                        </a:solidFill>
                      </a:ln>
                    </p:spPr>
                  </p:pic>
                </p:oleObj>
              </mc:Fallback>
            </mc:AlternateContent>
          </a:graphicData>
        </a:graphic>
      </p:graphicFrame>
      <p:sp>
        <p:nvSpPr>
          <p:cNvPr id="7" name="TextBox 6"/>
          <p:cNvSpPr txBox="1"/>
          <p:nvPr/>
        </p:nvSpPr>
        <p:spPr>
          <a:xfrm>
            <a:off x="223024" y="1416205"/>
            <a:ext cx="6411951" cy="2923877"/>
          </a:xfrm>
          <a:prstGeom prst="rect">
            <a:avLst/>
          </a:prstGeom>
          <a:solidFill>
            <a:srgbClr val="00B0F0"/>
          </a:solidFill>
          <a:effectLst>
            <a:innerShdw blurRad="63500" dist="50800" dir="13500000">
              <a:prstClr val="black">
                <a:alpha val="50000"/>
              </a:prstClr>
            </a:innerShdw>
          </a:effectLst>
        </p:spPr>
        <p:txBody>
          <a:bodyPr wrap="square" rtlCol="0">
            <a:spAutoFit/>
          </a:bodyPr>
          <a:lstStyle/>
          <a:p>
            <a:endParaRPr lang="en-US" sz="2800" dirty="0"/>
          </a:p>
          <a:p>
            <a:r>
              <a:rPr lang="en-US" sz="2800" dirty="0" smtClean="0"/>
              <a:t>Information Creation as Process</a:t>
            </a:r>
          </a:p>
          <a:p>
            <a:endParaRPr lang="en-US" sz="2800" dirty="0"/>
          </a:p>
          <a:p>
            <a:r>
              <a:rPr lang="en-US" sz="2800" dirty="0" smtClean="0"/>
              <a:t>Authority is Constructed and Contextual</a:t>
            </a:r>
          </a:p>
          <a:p>
            <a:endParaRPr lang="en-US" dirty="0"/>
          </a:p>
          <a:p>
            <a:endParaRPr lang="en-US" dirty="0" smtClean="0"/>
          </a:p>
          <a:p>
            <a:endParaRPr lang="en-US" dirty="0"/>
          </a:p>
          <a:p>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4217926096"/>
              </p:ext>
            </p:extLst>
          </p:nvPr>
        </p:nvGraphicFramePr>
        <p:xfrm>
          <a:off x="6846849" y="85917"/>
          <a:ext cx="4966005" cy="6426396"/>
        </p:xfrm>
        <a:graphic>
          <a:graphicData uri="http://schemas.openxmlformats.org/presentationml/2006/ole">
            <mc:AlternateContent xmlns:mc="http://schemas.openxmlformats.org/markup-compatibility/2006">
              <mc:Choice xmlns:v="urn:schemas-microsoft-com:vml" Requires="v">
                <p:oleObj spid="_x0000_s2105" name="Acrobat Document" r:id="rId6" imgW="4663359" imgH="6035040" progId="Acrobat.Document.11">
                  <p:embed/>
                </p:oleObj>
              </mc:Choice>
              <mc:Fallback>
                <p:oleObj name="Acrobat Document" r:id="rId6" imgW="4663359" imgH="6035040" progId="Acrobat.Document.11">
                  <p:embed/>
                  <p:pic>
                    <p:nvPicPr>
                      <p:cNvPr id="0" name=""/>
                      <p:cNvPicPr/>
                      <p:nvPr/>
                    </p:nvPicPr>
                    <p:blipFill>
                      <a:blip r:embed="rId7"/>
                      <a:stretch>
                        <a:fillRect/>
                      </a:stretch>
                    </p:blipFill>
                    <p:spPr>
                      <a:xfrm>
                        <a:off x="6846849" y="85917"/>
                        <a:ext cx="4966005" cy="6426396"/>
                      </a:xfrm>
                      <a:prstGeom prst="rect">
                        <a:avLst/>
                      </a:prstGeom>
                      <a:ln w="38100">
                        <a:solidFill>
                          <a:schemeClr val="tx1"/>
                        </a:solidFill>
                      </a:ln>
                    </p:spPr>
                  </p:pic>
                </p:oleObj>
              </mc:Fallback>
            </mc:AlternateContent>
          </a:graphicData>
        </a:graphic>
      </p:graphicFrame>
      <p:sp>
        <p:nvSpPr>
          <p:cNvPr id="3" name="TextBox 2"/>
          <p:cNvSpPr txBox="1"/>
          <p:nvPr/>
        </p:nvSpPr>
        <p:spPr>
          <a:xfrm>
            <a:off x="122664" y="200723"/>
            <a:ext cx="5285678" cy="584775"/>
          </a:xfrm>
          <a:prstGeom prst="rect">
            <a:avLst/>
          </a:prstGeom>
          <a:noFill/>
        </p:spPr>
        <p:txBody>
          <a:bodyPr wrap="square" rtlCol="0">
            <a:spAutoFit/>
          </a:bodyPr>
          <a:lstStyle/>
          <a:p>
            <a:r>
              <a:rPr lang="en-US" sz="3200" dirty="0" smtClean="0"/>
              <a:t>Example 1</a:t>
            </a:r>
            <a:endParaRPr lang="en-US" sz="3200" dirty="0"/>
          </a:p>
        </p:txBody>
      </p:sp>
    </p:spTree>
    <p:extLst>
      <p:ext uri="{BB962C8B-B14F-4D97-AF65-F5344CB8AC3E}">
        <p14:creationId xmlns:p14="http://schemas.microsoft.com/office/powerpoint/2010/main" val="3225793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3024" y="1416205"/>
            <a:ext cx="6411951" cy="3508653"/>
          </a:xfrm>
          <a:prstGeom prst="rect">
            <a:avLst/>
          </a:prstGeom>
          <a:solidFill>
            <a:schemeClr val="accent2">
              <a:lumMod val="60000"/>
              <a:lumOff val="40000"/>
            </a:schemeClr>
          </a:solidFill>
          <a:effectLst>
            <a:innerShdw blurRad="63500" dist="50800" dir="13500000">
              <a:prstClr val="black">
                <a:alpha val="50000"/>
              </a:prstClr>
            </a:innerShdw>
          </a:effectLst>
        </p:spPr>
        <p:txBody>
          <a:bodyPr wrap="square" rtlCol="0">
            <a:spAutoFit/>
          </a:bodyPr>
          <a:lstStyle/>
          <a:p>
            <a:endParaRPr lang="en-US" sz="2800" dirty="0"/>
          </a:p>
          <a:p>
            <a:r>
              <a:rPr lang="en-US" sz="2800" dirty="0" smtClean="0"/>
              <a:t>Information Creation as Process</a:t>
            </a:r>
          </a:p>
          <a:p>
            <a:endParaRPr lang="en-US" sz="2800" dirty="0"/>
          </a:p>
          <a:p>
            <a:r>
              <a:rPr lang="en-US" sz="2800" dirty="0" smtClean="0"/>
              <a:t>Authority is Constructed and Contextual</a:t>
            </a:r>
          </a:p>
          <a:p>
            <a:endParaRPr lang="en-US" sz="2800" dirty="0"/>
          </a:p>
          <a:p>
            <a:r>
              <a:rPr lang="en-US" sz="2800" dirty="0" smtClean="0"/>
              <a:t>Scholarship as Conversation</a:t>
            </a:r>
            <a:endParaRPr lang="en-US" dirty="0"/>
          </a:p>
          <a:p>
            <a:endParaRPr lang="en-US" dirty="0" smtClean="0"/>
          </a:p>
          <a:p>
            <a:endParaRPr lang="en-US" dirty="0"/>
          </a:p>
          <a:p>
            <a:endParaRPr lang="en-US" dirty="0"/>
          </a:p>
        </p:txBody>
      </p:sp>
      <p:sp>
        <p:nvSpPr>
          <p:cNvPr id="3" name="TextBox 2"/>
          <p:cNvSpPr txBox="1"/>
          <p:nvPr/>
        </p:nvSpPr>
        <p:spPr>
          <a:xfrm>
            <a:off x="122664" y="200723"/>
            <a:ext cx="5285678" cy="584775"/>
          </a:xfrm>
          <a:prstGeom prst="rect">
            <a:avLst/>
          </a:prstGeom>
          <a:noFill/>
        </p:spPr>
        <p:txBody>
          <a:bodyPr wrap="square" rtlCol="0">
            <a:spAutoFit/>
          </a:bodyPr>
          <a:lstStyle/>
          <a:p>
            <a:r>
              <a:rPr lang="en-US" sz="3200" dirty="0" smtClean="0"/>
              <a:t>Example 2</a:t>
            </a:r>
            <a:endParaRPr lang="en-US" sz="3200"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1322978403"/>
              </p:ext>
            </p:extLst>
          </p:nvPr>
        </p:nvGraphicFramePr>
        <p:xfrm>
          <a:off x="6835699" y="141387"/>
          <a:ext cx="4939990" cy="6393226"/>
        </p:xfrm>
        <a:graphic>
          <a:graphicData uri="http://schemas.openxmlformats.org/presentationml/2006/ole">
            <mc:AlternateContent xmlns:mc="http://schemas.openxmlformats.org/markup-compatibility/2006">
              <mc:Choice xmlns:v="urn:schemas-microsoft-com:vml" Requires="v">
                <p:oleObj spid="_x0000_s3123" name="Acrobat Document" r:id="rId4" imgW="4663359" imgH="6035040" progId="Acrobat.Document.11">
                  <p:embed/>
                </p:oleObj>
              </mc:Choice>
              <mc:Fallback>
                <p:oleObj name="Acrobat Document" r:id="rId4" imgW="4663359" imgH="6035040" progId="Acrobat.Document.11">
                  <p:embed/>
                  <p:pic>
                    <p:nvPicPr>
                      <p:cNvPr id="0" name=""/>
                      <p:cNvPicPr/>
                      <p:nvPr/>
                    </p:nvPicPr>
                    <p:blipFill>
                      <a:blip r:embed="rId5"/>
                      <a:stretch>
                        <a:fillRect/>
                      </a:stretch>
                    </p:blipFill>
                    <p:spPr>
                      <a:xfrm>
                        <a:off x="6835699" y="141387"/>
                        <a:ext cx="4939990" cy="6393226"/>
                      </a:xfrm>
                      <a:prstGeom prst="rect">
                        <a:avLst/>
                      </a:prstGeom>
                      <a:ln w="38100">
                        <a:solidFill>
                          <a:schemeClr val="tx1"/>
                        </a:solid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613419772"/>
              </p:ext>
            </p:extLst>
          </p:nvPr>
        </p:nvGraphicFramePr>
        <p:xfrm>
          <a:off x="6839002" y="133096"/>
          <a:ext cx="4972631" cy="6434971"/>
        </p:xfrm>
        <a:graphic>
          <a:graphicData uri="http://schemas.openxmlformats.org/presentationml/2006/ole">
            <mc:AlternateContent xmlns:mc="http://schemas.openxmlformats.org/markup-compatibility/2006">
              <mc:Choice xmlns:v="urn:schemas-microsoft-com:vml" Requires="v">
                <p:oleObj spid="_x0000_s3124" name="Acrobat Document" r:id="rId6" imgW="4663359" imgH="6035040" progId="Acrobat.Document.11">
                  <p:embed/>
                </p:oleObj>
              </mc:Choice>
              <mc:Fallback>
                <p:oleObj name="Acrobat Document" r:id="rId6" imgW="4663359" imgH="6035040" progId="Acrobat.Document.11">
                  <p:embed/>
                  <p:pic>
                    <p:nvPicPr>
                      <p:cNvPr id="0" name=""/>
                      <p:cNvPicPr/>
                      <p:nvPr/>
                    </p:nvPicPr>
                    <p:blipFill>
                      <a:blip r:embed="rId7"/>
                      <a:stretch>
                        <a:fillRect/>
                      </a:stretch>
                    </p:blipFill>
                    <p:spPr>
                      <a:xfrm>
                        <a:off x="6839002" y="133096"/>
                        <a:ext cx="4972631" cy="6434971"/>
                      </a:xfrm>
                      <a:prstGeom prst="rect">
                        <a:avLst/>
                      </a:prstGeom>
                      <a:ln w="38100">
                        <a:solidFill>
                          <a:schemeClr val="tx1"/>
                        </a:solidFill>
                      </a:ln>
                    </p:spPr>
                  </p:pic>
                </p:oleObj>
              </mc:Fallback>
            </mc:AlternateContent>
          </a:graphicData>
        </a:graphic>
      </p:graphicFrame>
    </p:spTree>
    <p:extLst>
      <p:ext uri="{BB962C8B-B14F-4D97-AF65-F5344CB8AC3E}">
        <p14:creationId xmlns:p14="http://schemas.microsoft.com/office/powerpoint/2010/main" val="2609415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3024" y="1416205"/>
            <a:ext cx="6411951" cy="3508653"/>
          </a:xfrm>
          <a:prstGeom prst="rect">
            <a:avLst/>
          </a:prstGeom>
          <a:solidFill>
            <a:schemeClr val="accent5">
              <a:lumMod val="60000"/>
              <a:lumOff val="40000"/>
            </a:schemeClr>
          </a:solidFill>
          <a:effectLst>
            <a:innerShdw blurRad="63500" dist="50800" dir="13500000">
              <a:prstClr val="black">
                <a:alpha val="50000"/>
              </a:prstClr>
            </a:innerShdw>
          </a:effectLst>
        </p:spPr>
        <p:txBody>
          <a:bodyPr wrap="square" rtlCol="0">
            <a:spAutoFit/>
          </a:bodyPr>
          <a:lstStyle/>
          <a:p>
            <a:endParaRPr lang="en-US" sz="2800" dirty="0"/>
          </a:p>
          <a:p>
            <a:r>
              <a:rPr lang="en-US" sz="2800" dirty="0" smtClean="0"/>
              <a:t>Information Creation as Process</a:t>
            </a:r>
          </a:p>
          <a:p>
            <a:endParaRPr lang="en-US" sz="2800" dirty="0"/>
          </a:p>
          <a:p>
            <a:r>
              <a:rPr lang="en-US" sz="2800" dirty="0" smtClean="0"/>
              <a:t>Authority is Constructed and Contextual</a:t>
            </a:r>
          </a:p>
          <a:p>
            <a:endParaRPr lang="en-US" sz="2800" dirty="0"/>
          </a:p>
          <a:p>
            <a:r>
              <a:rPr lang="en-US" sz="2800" dirty="0" smtClean="0"/>
              <a:t>Scholarship as Conversation</a:t>
            </a:r>
            <a:endParaRPr lang="en-US" dirty="0"/>
          </a:p>
          <a:p>
            <a:endParaRPr lang="en-US" dirty="0" smtClean="0"/>
          </a:p>
          <a:p>
            <a:endParaRPr lang="en-US" dirty="0"/>
          </a:p>
          <a:p>
            <a:endParaRPr lang="en-US" dirty="0"/>
          </a:p>
        </p:txBody>
      </p:sp>
      <p:sp>
        <p:nvSpPr>
          <p:cNvPr id="3" name="TextBox 2"/>
          <p:cNvSpPr txBox="1"/>
          <p:nvPr/>
        </p:nvSpPr>
        <p:spPr>
          <a:xfrm>
            <a:off x="122664" y="200723"/>
            <a:ext cx="5285678" cy="584775"/>
          </a:xfrm>
          <a:prstGeom prst="rect">
            <a:avLst/>
          </a:prstGeom>
          <a:noFill/>
        </p:spPr>
        <p:txBody>
          <a:bodyPr wrap="square" rtlCol="0">
            <a:spAutoFit/>
          </a:bodyPr>
          <a:lstStyle/>
          <a:p>
            <a:r>
              <a:rPr lang="en-US" sz="3200" dirty="0" smtClean="0"/>
              <a:t>Example 3</a:t>
            </a:r>
            <a:endParaRPr lang="en-US" sz="3200"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2410752653"/>
              </p:ext>
            </p:extLst>
          </p:nvPr>
        </p:nvGraphicFramePr>
        <p:xfrm>
          <a:off x="6991513" y="128239"/>
          <a:ext cx="4941536" cy="6395224"/>
        </p:xfrm>
        <a:graphic>
          <a:graphicData uri="http://schemas.openxmlformats.org/presentationml/2006/ole">
            <mc:AlternateContent xmlns:mc="http://schemas.openxmlformats.org/markup-compatibility/2006">
              <mc:Choice xmlns:v="urn:schemas-microsoft-com:vml" Requires="v">
                <p:oleObj spid="_x0000_s4144" name="Acrobat Document" r:id="rId4" imgW="4663359" imgH="6035040" progId="Acrobat.Document.11">
                  <p:embed/>
                </p:oleObj>
              </mc:Choice>
              <mc:Fallback>
                <p:oleObj name="Acrobat Document" r:id="rId4" imgW="4663359" imgH="6035040" progId="Acrobat.Document.11">
                  <p:embed/>
                  <p:pic>
                    <p:nvPicPr>
                      <p:cNvPr id="0" name=""/>
                      <p:cNvPicPr/>
                      <p:nvPr/>
                    </p:nvPicPr>
                    <p:blipFill>
                      <a:blip r:embed="rId5"/>
                      <a:stretch>
                        <a:fillRect/>
                      </a:stretch>
                    </p:blipFill>
                    <p:spPr>
                      <a:xfrm>
                        <a:off x="6991513" y="128239"/>
                        <a:ext cx="4941536" cy="6395224"/>
                      </a:xfrm>
                      <a:prstGeom prst="rect">
                        <a:avLst/>
                      </a:prstGeom>
                      <a:ln w="38100">
                        <a:solidFill>
                          <a:schemeClr val="tx1"/>
                        </a:solid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86958122"/>
              </p:ext>
            </p:extLst>
          </p:nvPr>
        </p:nvGraphicFramePr>
        <p:xfrm>
          <a:off x="6986664" y="132383"/>
          <a:ext cx="4938715" cy="6391080"/>
        </p:xfrm>
        <a:graphic>
          <a:graphicData uri="http://schemas.openxmlformats.org/presentationml/2006/ole">
            <mc:AlternateContent xmlns:mc="http://schemas.openxmlformats.org/markup-compatibility/2006">
              <mc:Choice xmlns:v="urn:schemas-microsoft-com:vml" Requires="v">
                <p:oleObj spid="_x0000_s4145" name="Acrobat Document" r:id="rId6" imgW="4663359" imgH="6035040" progId="Acrobat.Document.11">
                  <p:embed/>
                </p:oleObj>
              </mc:Choice>
              <mc:Fallback>
                <p:oleObj name="Acrobat Document" r:id="rId6" imgW="4663359" imgH="6035040" progId="Acrobat.Document.11">
                  <p:embed/>
                  <p:pic>
                    <p:nvPicPr>
                      <p:cNvPr id="0" name=""/>
                      <p:cNvPicPr/>
                      <p:nvPr/>
                    </p:nvPicPr>
                    <p:blipFill>
                      <a:blip r:embed="rId7"/>
                      <a:stretch>
                        <a:fillRect/>
                      </a:stretch>
                    </p:blipFill>
                    <p:spPr>
                      <a:xfrm>
                        <a:off x="6986664" y="132383"/>
                        <a:ext cx="4938715" cy="6391080"/>
                      </a:xfrm>
                      <a:prstGeom prst="rect">
                        <a:avLst/>
                      </a:prstGeom>
                      <a:ln w="38100">
                        <a:solidFill>
                          <a:schemeClr val="tx1"/>
                        </a:solidFill>
                      </a:ln>
                    </p:spPr>
                  </p:pic>
                </p:oleObj>
              </mc:Fallback>
            </mc:AlternateContent>
          </a:graphicData>
        </a:graphic>
      </p:graphicFrame>
    </p:spTree>
    <p:extLst>
      <p:ext uri="{BB962C8B-B14F-4D97-AF65-F5344CB8AC3E}">
        <p14:creationId xmlns:p14="http://schemas.microsoft.com/office/powerpoint/2010/main" val="2254703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Questions?</a:t>
            </a:r>
            <a:endParaRPr lang="en-US" dirty="0"/>
          </a:p>
        </p:txBody>
      </p:sp>
      <p:sp>
        <p:nvSpPr>
          <p:cNvPr id="3" name="Content Placeholder 2"/>
          <p:cNvSpPr>
            <a:spLocks noGrp="1"/>
          </p:cNvSpPr>
          <p:nvPr>
            <p:ph idx="1"/>
          </p:nvPr>
        </p:nvSpPr>
        <p:spPr/>
        <p:txBody>
          <a:bodyPr>
            <a:normAutofit/>
          </a:bodyPr>
          <a:lstStyle/>
          <a:p>
            <a:r>
              <a:rPr lang="en-US" sz="3200" dirty="0" smtClean="0"/>
              <a:t>Toni Carter</a:t>
            </a:r>
          </a:p>
          <a:p>
            <a:r>
              <a:rPr lang="en-US" sz="3200" dirty="0" smtClean="0">
                <a:hlinkClick r:id="rId2"/>
              </a:rPr>
              <a:t>tcarter@auburn.edu</a:t>
            </a:r>
            <a:endParaRPr lang="en-US" sz="3200" dirty="0" smtClean="0"/>
          </a:p>
          <a:p>
            <a:r>
              <a:rPr lang="en-US" sz="3200" dirty="0" smtClean="0"/>
              <a:t>@tonimcarter </a:t>
            </a:r>
            <a:endParaRPr lang="en-US" sz="3200" dirty="0"/>
          </a:p>
        </p:txBody>
      </p:sp>
    </p:spTree>
    <p:extLst>
      <p:ext uri="{BB962C8B-B14F-4D97-AF65-F5344CB8AC3E}">
        <p14:creationId xmlns:p14="http://schemas.microsoft.com/office/powerpoint/2010/main" val="3062254023"/>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7438</TotalTime>
  <Words>801</Words>
  <Application>Microsoft Office PowerPoint</Application>
  <PresentationFormat>Widescreen</PresentationFormat>
  <Paragraphs>81</Paragraphs>
  <Slides>7</Slides>
  <Notes>6</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2" baseType="lpstr">
      <vt:lpstr>Calibri</vt:lpstr>
      <vt:lpstr>Calibri Light</vt:lpstr>
      <vt:lpstr>Wingdings</vt:lpstr>
      <vt:lpstr>Retrospect</vt:lpstr>
      <vt:lpstr>Acrobat Document</vt:lpstr>
      <vt:lpstr>Ramp-Up your Worksheets</vt:lpstr>
      <vt:lpstr>Context</vt:lpstr>
      <vt:lpstr>Considerations when using worksheets </vt:lpstr>
      <vt:lpstr>PowerPoint Presentation</vt:lpstr>
      <vt:lpstr>PowerPoint Presentation</vt:lpstr>
      <vt:lpstr>PowerPoint Presentation</vt:lpstr>
      <vt:lpstr>Thank you!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Ramp-Up your Worksheets</dc:title>
  <dc:creator>Toni Carter</dc:creator>
  <cp:lastModifiedBy>Toni Carter</cp:lastModifiedBy>
  <cp:revision>44</cp:revision>
  <dcterms:created xsi:type="dcterms:W3CDTF">2017-04-11T17:27:26Z</dcterms:created>
  <dcterms:modified xsi:type="dcterms:W3CDTF">2017-04-24T15:07:15Z</dcterms:modified>
</cp:coreProperties>
</file>